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2" r:id="rId1"/>
  </p:sldMasterIdLst>
  <p:notesMasterIdLst>
    <p:notesMasterId r:id="rId25"/>
  </p:notesMasterIdLst>
  <p:sldIdLst>
    <p:sldId id="256" r:id="rId2"/>
    <p:sldId id="257" r:id="rId3"/>
    <p:sldId id="284" r:id="rId4"/>
    <p:sldId id="286" r:id="rId5"/>
    <p:sldId id="258" r:id="rId6"/>
    <p:sldId id="268" r:id="rId7"/>
    <p:sldId id="270" r:id="rId8"/>
    <p:sldId id="283" r:id="rId9"/>
    <p:sldId id="260" r:id="rId10"/>
    <p:sldId id="261" r:id="rId11"/>
    <p:sldId id="262" r:id="rId12"/>
    <p:sldId id="272" r:id="rId13"/>
    <p:sldId id="271" r:id="rId14"/>
    <p:sldId id="273" r:id="rId15"/>
    <p:sldId id="274" r:id="rId16"/>
    <p:sldId id="263" r:id="rId17"/>
    <p:sldId id="275" r:id="rId18"/>
    <p:sldId id="276" r:id="rId19"/>
    <p:sldId id="277" r:id="rId20"/>
    <p:sldId id="279" r:id="rId21"/>
    <p:sldId id="280" r:id="rId22"/>
    <p:sldId id="266" r:id="rId23"/>
    <p:sldId id="28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22" autoAdjust="0"/>
    <p:restoredTop sz="94655"/>
  </p:normalViewPr>
  <p:slideViewPr>
    <p:cSldViewPr snapToGrid="0">
      <p:cViewPr varScale="1">
        <p:scale>
          <a:sx n="115" d="100"/>
          <a:sy n="115" d="100"/>
        </p:scale>
        <p:origin x="15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24E311-94D2-4CFA-B55D-67F730A86463}" type="datetimeFigureOut">
              <a:rPr lang="en-US" smtClean="0"/>
              <a:t>8/25/2017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9FB3FD-507A-4B0E-B9F0-ECF164F222F9}" type="slidenum">
              <a:rPr lang="en-US" smtClean="0"/>
              <a:t>‹#›</a:t>
            </a:fld>
            <a:endParaRPr lang="en-US"/>
          </a:p>
        </p:txBody>
      </p:sp>
    </p:spTree>
    <p:extLst>
      <p:ext uri="{BB962C8B-B14F-4D97-AF65-F5344CB8AC3E}">
        <p14:creationId xmlns:p14="http://schemas.microsoft.com/office/powerpoint/2010/main" val="952467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 FAQ </a:t>
            </a:r>
          </a:p>
        </p:txBody>
      </p:sp>
      <p:sp>
        <p:nvSpPr>
          <p:cNvPr id="4" name="Slide Number Placeholder 3"/>
          <p:cNvSpPr>
            <a:spLocks noGrp="1"/>
          </p:cNvSpPr>
          <p:nvPr>
            <p:ph type="sldNum" sz="quarter" idx="10"/>
          </p:nvPr>
        </p:nvSpPr>
        <p:spPr/>
        <p:txBody>
          <a:bodyPr/>
          <a:lstStyle/>
          <a:p>
            <a:fld id="{759FB3FD-507A-4B0E-B9F0-ECF164F222F9}" type="slidenum">
              <a:rPr lang="en-US" smtClean="0"/>
              <a:t>11</a:t>
            </a:fld>
            <a:endParaRPr lang="en-US"/>
          </a:p>
        </p:txBody>
      </p:sp>
    </p:spTree>
    <p:extLst>
      <p:ext uri="{BB962C8B-B14F-4D97-AF65-F5344CB8AC3E}">
        <p14:creationId xmlns:p14="http://schemas.microsoft.com/office/powerpoint/2010/main" val="1972240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5333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8/25/2017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0776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8/25/2017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141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60050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0962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8/25/2017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6410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8/25/2017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58656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8/25/2017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3819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8/25/2017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177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8/25/2017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1206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8/25/2017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94384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smtClean="0"/>
              <a:pPr/>
              <a:t>8/25/2017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26535976"/>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rs.gov/charities-non-profits/charitable-organizations/exemption-requirements-section-501-c-3-organizatio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Submissions@BlackFarmerCyPres.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Administrator@BlackFarmerCyPre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9TsGDdTLVX8" TargetMode="External"/><Relationship Id="rId2" Type="http://schemas.openxmlformats.org/officeDocument/2006/relationships/hyperlink" Target="https://youtu.be/sboSWUsUpz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blackfarmercase.com/Documents/Cy%20Press/Phase%20I%20Grants%20Cover%20Sheet%20.docx" TargetMode="External"/><Relationship Id="rId3" Type="http://schemas.openxmlformats.org/officeDocument/2006/relationships/hyperlink" Target="https://www.blackfarmercase.com/Documents/Cy%20Press/Phase%20I%20Grants%20Request%20For%20Proposals%20Overview.pdf" TargetMode="External"/><Relationship Id="rId7" Type="http://schemas.openxmlformats.org/officeDocument/2006/relationships/hyperlink" Target="https://www.blackfarmercase.com/Documents/Cy%20Press/Phase%20I%20Grants%20Contact%20Information.pdf" TargetMode="External"/><Relationship Id="rId2" Type="http://schemas.openxmlformats.org/officeDocument/2006/relationships/hyperlink" Target="http://www.blackfarmercase.com/CyPres.aspx" TargetMode="External"/><Relationship Id="rId1" Type="http://schemas.openxmlformats.org/officeDocument/2006/relationships/slideLayout" Target="../slideLayouts/slideLayout2.xml"/><Relationship Id="rId6" Type="http://schemas.openxmlformats.org/officeDocument/2006/relationships/hyperlink" Target="https://www.blackfarmercase.com/Documents/Cy%20Press/Announcement.pdf" TargetMode="External"/><Relationship Id="rId11" Type="http://schemas.openxmlformats.org/officeDocument/2006/relationships/hyperlink" Target="mailto:administrator@blackfarmercypres.com" TargetMode="External"/><Relationship Id="rId5" Type="http://schemas.openxmlformats.org/officeDocument/2006/relationships/hyperlink" Target="https://www.blackfarmercase.com/Documents/Cy%20Press/Conflict%20of%20Interest%20Policy.pdf" TargetMode="External"/><Relationship Id="rId10" Type="http://schemas.openxmlformats.org/officeDocument/2006/relationships/hyperlink" Target="https://www.blackfarmercase.com/Documents/Cy%20Press/Fund%20Visioning%20Document.docx" TargetMode="External"/><Relationship Id="rId4" Type="http://schemas.openxmlformats.org/officeDocument/2006/relationships/hyperlink" Target="https://www.blackfarmercase.com/Documents/Cy%20Press/Phase%20I%20Grants%20FAQs.pdf" TargetMode="External"/><Relationship Id="rId9" Type="http://schemas.openxmlformats.org/officeDocument/2006/relationships/hyperlink" Target="https://www.blackfarmercase.com/Documents/Cy%20Press/Phase%20I%20Grant%20Application.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nreblackfarmersombudsman.com/wp-content/uploads/2014/06/20140407_order.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Submissions@BlackFarmerCyPres.com" TargetMode="External"/><Relationship Id="rId2" Type="http://schemas.openxmlformats.org/officeDocument/2006/relationships/hyperlink" Target="https://www.blackfarmercase.com/Documents/Cy%20Press/Fund%20Visioning%20Document.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lackfarmercase.com/CyPres.aspx" TargetMode="External"/><Relationship Id="rId2" Type="http://schemas.openxmlformats.org/officeDocument/2006/relationships/hyperlink" Target="https://www.blackfarmercase.com/Documents/Cy%20Press/Fund%20Visioning%20Document.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24B730-D0BB-424D-8108-0283BE99A2C0}"/>
              </a:ext>
            </a:extLst>
          </p:cNvPr>
          <p:cNvSpPr>
            <a:spLocks noGrp="1"/>
          </p:cNvSpPr>
          <p:nvPr>
            <p:ph type="ctrTitle"/>
          </p:nvPr>
        </p:nvSpPr>
        <p:spPr>
          <a:xfrm>
            <a:off x="647700" y="790448"/>
            <a:ext cx="8115300" cy="3255264"/>
          </a:xfrm>
        </p:spPr>
        <p:txBody>
          <a:bodyPr>
            <a:normAutofit/>
          </a:bodyPr>
          <a:lstStyle/>
          <a:p>
            <a:r>
              <a:rPr lang="en-US" sz="4000" dirty="0"/>
              <a:t>Black Farmers Discrimination Litigation </a:t>
            </a:r>
            <a:r>
              <a:rPr lang="en-US" sz="4800" dirty="0"/>
              <a:t>Cy Pres Phase I Grants –</a:t>
            </a:r>
            <a:br>
              <a:rPr lang="en-US" sz="4800" dirty="0"/>
            </a:br>
            <a:r>
              <a:rPr lang="en-US" sz="4800" dirty="0"/>
              <a:t>Technical Assistance Webinar</a:t>
            </a:r>
          </a:p>
        </p:txBody>
      </p:sp>
      <p:sp>
        <p:nvSpPr>
          <p:cNvPr id="3" name="Subtitle 2">
            <a:extLst>
              <a:ext uri="{FF2B5EF4-FFF2-40B4-BE49-F238E27FC236}">
                <a16:creationId xmlns:a16="http://schemas.microsoft.com/office/drawing/2014/main" xmlns="" id="{D4AEB3A5-6516-4D4E-AD80-229C0EB87EB2}"/>
              </a:ext>
            </a:extLst>
          </p:cNvPr>
          <p:cNvSpPr>
            <a:spLocks noGrp="1"/>
          </p:cNvSpPr>
          <p:nvPr>
            <p:ph type="subTitle" idx="1"/>
          </p:nvPr>
        </p:nvSpPr>
        <p:spPr/>
        <p:txBody>
          <a:bodyPr/>
          <a:lstStyle/>
          <a:p>
            <a:r>
              <a:rPr lang="en-US" dirty="0"/>
              <a:t>Hosted by the Cy Pres Grants Team</a:t>
            </a:r>
          </a:p>
          <a:p>
            <a:r>
              <a:rPr lang="en-US" dirty="0"/>
              <a:t>On Behalf of Lead Class Counsel</a:t>
            </a:r>
          </a:p>
        </p:txBody>
      </p:sp>
    </p:spTree>
    <p:extLst>
      <p:ext uri="{BB962C8B-B14F-4D97-AF65-F5344CB8AC3E}">
        <p14:creationId xmlns:p14="http://schemas.microsoft.com/office/powerpoint/2010/main" val="2068176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7DAC34-99F0-4554-A173-32F0DE86A5F3}"/>
              </a:ext>
            </a:extLst>
          </p:cNvPr>
          <p:cNvSpPr>
            <a:spLocks noGrp="1"/>
          </p:cNvSpPr>
          <p:nvPr>
            <p:ph type="title"/>
          </p:nvPr>
        </p:nvSpPr>
        <p:spPr/>
        <p:txBody>
          <a:bodyPr/>
          <a:lstStyle/>
          <a:p>
            <a:r>
              <a:rPr lang="en-US" dirty="0"/>
              <a:t>Eligibility Requirements</a:t>
            </a:r>
          </a:p>
        </p:txBody>
      </p:sp>
      <p:sp>
        <p:nvSpPr>
          <p:cNvPr id="3" name="Content Placeholder 2">
            <a:extLst>
              <a:ext uri="{FF2B5EF4-FFF2-40B4-BE49-F238E27FC236}">
                <a16:creationId xmlns:a16="http://schemas.microsoft.com/office/drawing/2014/main" xmlns="" id="{3A70B197-FDCC-41FF-A71C-146EFF05BD5C}"/>
              </a:ext>
            </a:extLst>
          </p:cNvPr>
          <p:cNvSpPr>
            <a:spLocks noGrp="1"/>
          </p:cNvSpPr>
          <p:nvPr>
            <p:ph idx="1"/>
          </p:nvPr>
        </p:nvSpPr>
        <p:spPr/>
        <p:txBody>
          <a:bodyPr>
            <a:normAutofit lnSpcReduction="10000"/>
          </a:bodyPr>
          <a:lstStyle/>
          <a:p>
            <a:r>
              <a:rPr lang="en-US" sz="2400" dirty="0"/>
              <a:t>The intent of Cy Pres Phase I Grants is to stabilize and/or strengthen the capacity of eligible organizations.</a:t>
            </a:r>
          </a:p>
          <a:p>
            <a:r>
              <a:rPr lang="en-US" sz="2400" dirty="0"/>
              <a:t>To apply for Cy Pres Phase I Grants, your organization must:</a:t>
            </a:r>
          </a:p>
          <a:p>
            <a:pPr lvl="1"/>
            <a:r>
              <a:rPr lang="en-US" sz="2400" dirty="0"/>
              <a:t>Be a </a:t>
            </a:r>
            <a:r>
              <a:rPr lang="en-US" sz="2400" dirty="0">
                <a:hlinkClick r:id="rId2"/>
              </a:rPr>
              <a:t>501(c)(3) nonprofit organization</a:t>
            </a:r>
            <a:r>
              <a:rPr lang="en-US" sz="2400" dirty="0"/>
              <a:t>, or an organization with a 501(c)(3) fiscal sponsor;</a:t>
            </a:r>
          </a:p>
          <a:p>
            <a:pPr lvl="1"/>
            <a:r>
              <a:rPr lang="en-US" sz="2400" dirty="0"/>
              <a:t>Have </a:t>
            </a:r>
            <a:r>
              <a:rPr lang="en-US" sz="2400" u="sng" dirty="0"/>
              <a:t>both</a:t>
            </a:r>
            <a:r>
              <a:rPr lang="en-US" sz="2400" dirty="0"/>
              <a:t> a historic (defined as before December 31, 2012) and a current record of providing meaningful agricultural, business assistance, and/or advocacy services for African-American farmers and/or ranchers operating in rural/non-urban areas of the U.S. (“eligible services”) </a:t>
            </a:r>
          </a:p>
          <a:p>
            <a:r>
              <a:rPr lang="en-US" sz="2400" dirty="0"/>
              <a:t>Law firms, legal services entities, and educational institutions </a:t>
            </a:r>
            <a:r>
              <a:rPr lang="en-US" sz="2400" u="sng" dirty="0"/>
              <a:t>are not </a:t>
            </a:r>
            <a:r>
              <a:rPr lang="en-US" sz="2400" dirty="0"/>
              <a:t>eligible.</a:t>
            </a:r>
          </a:p>
        </p:txBody>
      </p:sp>
    </p:spTree>
    <p:extLst>
      <p:ext uri="{BB962C8B-B14F-4D97-AF65-F5344CB8AC3E}">
        <p14:creationId xmlns:p14="http://schemas.microsoft.com/office/powerpoint/2010/main" val="2232365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9DBE5B-0444-47AC-9384-1F32F113D4E5}"/>
              </a:ext>
            </a:extLst>
          </p:cNvPr>
          <p:cNvSpPr>
            <a:spLocks noGrp="1"/>
          </p:cNvSpPr>
          <p:nvPr>
            <p:ph type="title"/>
          </p:nvPr>
        </p:nvSpPr>
        <p:spPr/>
        <p:txBody>
          <a:bodyPr/>
          <a:lstStyle/>
          <a:p>
            <a:r>
              <a:rPr lang="en-US" dirty="0"/>
              <a:t>Types of Funding Requests</a:t>
            </a:r>
          </a:p>
        </p:txBody>
      </p:sp>
      <p:sp>
        <p:nvSpPr>
          <p:cNvPr id="3" name="Content Placeholder 2">
            <a:extLst>
              <a:ext uri="{FF2B5EF4-FFF2-40B4-BE49-F238E27FC236}">
                <a16:creationId xmlns:a16="http://schemas.microsoft.com/office/drawing/2014/main" xmlns="" id="{8D641473-F38F-4169-A252-23D97135DDB8}"/>
              </a:ext>
            </a:extLst>
          </p:cNvPr>
          <p:cNvSpPr>
            <a:spLocks noGrp="1"/>
          </p:cNvSpPr>
          <p:nvPr>
            <p:ph idx="1"/>
          </p:nvPr>
        </p:nvSpPr>
        <p:spPr/>
        <p:txBody>
          <a:bodyPr>
            <a:normAutofit/>
          </a:bodyPr>
          <a:lstStyle/>
          <a:p>
            <a:r>
              <a:rPr lang="en-US" sz="2400" b="1" dirty="0"/>
              <a:t>General Operating Support, which requires that:</a:t>
            </a:r>
          </a:p>
          <a:p>
            <a:pPr lvl="1"/>
            <a:r>
              <a:rPr lang="en-US" sz="2400" dirty="0"/>
              <a:t>The “bulk” of the organization’s work must be providing eligible services for African-American farmers and/or ranchers operating in rural/non-urban areas of the United States.</a:t>
            </a:r>
          </a:p>
          <a:p>
            <a:pPr lvl="1"/>
            <a:r>
              <a:rPr lang="en-US" sz="2400" dirty="0"/>
              <a:t>Must demonstrate meaningful and measurable positive impact. </a:t>
            </a:r>
          </a:p>
          <a:p>
            <a:pPr lvl="1"/>
            <a:r>
              <a:rPr lang="en-US" sz="2400" dirty="0"/>
              <a:t>These funds are </a:t>
            </a:r>
            <a:r>
              <a:rPr lang="en-US" sz="2400" u="sng" dirty="0"/>
              <a:t>unrestricted*</a:t>
            </a:r>
            <a:r>
              <a:rPr lang="en-US" sz="2400" dirty="0"/>
              <a:t>: may be used where most needed, including program support, salaries/overheard, capital expenditures, debt repayment, or otherwise. </a:t>
            </a:r>
          </a:p>
          <a:p>
            <a:pPr lvl="1"/>
            <a:r>
              <a:rPr lang="en-US" sz="2400" dirty="0"/>
              <a:t>*Funds may not be used for re-granting activities or endowments.</a:t>
            </a:r>
          </a:p>
        </p:txBody>
      </p:sp>
    </p:spTree>
    <p:extLst>
      <p:ext uri="{BB962C8B-B14F-4D97-AF65-F5344CB8AC3E}">
        <p14:creationId xmlns:p14="http://schemas.microsoft.com/office/powerpoint/2010/main" val="1472907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9DBE5B-0444-47AC-9384-1F32F113D4E5}"/>
              </a:ext>
            </a:extLst>
          </p:cNvPr>
          <p:cNvSpPr>
            <a:spLocks noGrp="1"/>
          </p:cNvSpPr>
          <p:nvPr>
            <p:ph type="title"/>
          </p:nvPr>
        </p:nvSpPr>
        <p:spPr/>
        <p:txBody>
          <a:bodyPr/>
          <a:lstStyle/>
          <a:p>
            <a:r>
              <a:rPr lang="en-US" dirty="0"/>
              <a:t>Types of Funding Requests</a:t>
            </a:r>
          </a:p>
        </p:txBody>
      </p:sp>
      <p:sp>
        <p:nvSpPr>
          <p:cNvPr id="3" name="Content Placeholder 2">
            <a:extLst>
              <a:ext uri="{FF2B5EF4-FFF2-40B4-BE49-F238E27FC236}">
                <a16:creationId xmlns:a16="http://schemas.microsoft.com/office/drawing/2014/main" xmlns="" id="{8D641473-F38F-4169-A252-23D97135DDB8}"/>
              </a:ext>
            </a:extLst>
          </p:cNvPr>
          <p:cNvSpPr>
            <a:spLocks noGrp="1"/>
          </p:cNvSpPr>
          <p:nvPr>
            <p:ph idx="1"/>
          </p:nvPr>
        </p:nvSpPr>
        <p:spPr/>
        <p:txBody>
          <a:bodyPr>
            <a:normAutofit/>
          </a:bodyPr>
          <a:lstStyle/>
          <a:p>
            <a:r>
              <a:rPr lang="en-US" sz="2400" b="1" dirty="0"/>
              <a:t>Project Support:</a:t>
            </a:r>
          </a:p>
          <a:p>
            <a:pPr lvl="1"/>
            <a:r>
              <a:rPr lang="en-US" sz="2400" dirty="0"/>
              <a:t>These funds are intended for organizations for which a portion (not the “bulk”) of their work is providing eligible services for African-American farmers and/or ranchers operating in rural/non-urban areas of the United States.</a:t>
            </a:r>
          </a:p>
          <a:p>
            <a:pPr lvl="1"/>
            <a:r>
              <a:rPr lang="en-US" sz="2400" dirty="0"/>
              <a:t>These funds </a:t>
            </a:r>
            <a:r>
              <a:rPr lang="en-US" sz="2400" u="sng" dirty="0"/>
              <a:t>are restricted </a:t>
            </a:r>
            <a:r>
              <a:rPr lang="en-US" sz="2400" dirty="0"/>
              <a:t>to supporting the project or program expenses for the eligible project/program-based work.</a:t>
            </a:r>
          </a:p>
          <a:p>
            <a:pPr lvl="1"/>
            <a:r>
              <a:rPr lang="en-US" sz="2400" dirty="0"/>
              <a:t>Funds may not be used for re-granting activities or endowments.</a:t>
            </a:r>
          </a:p>
        </p:txBody>
      </p:sp>
    </p:spTree>
    <p:extLst>
      <p:ext uri="{BB962C8B-B14F-4D97-AF65-F5344CB8AC3E}">
        <p14:creationId xmlns:p14="http://schemas.microsoft.com/office/powerpoint/2010/main" val="3824252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6FC43A-31F1-42DA-B9E7-E461D924D311}"/>
              </a:ext>
            </a:extLst>
          </p:cNvPr>
          <p:cNvSpPr>
            <a:spLocks noGrp="1"/>
          </p:cNvSpPr>
          <p:nvPr>
            <p:ph type="title"/>
          </p:nvPr>
        </p:nvSpPr>
        <p:spPr/>
        <p:txBody>
          <a:bodyPr/>
          <a:lstStyle/>
          <a:p>
            <a:r>
              <a:rPr lang="en-US" dirty="0"/>
              <a:t>Types of Funding Requests</a:t>
            </a:r>
          </a:p>
        </p:txBody>
      </p:sp>
      <p:sp>
        <p:nvSpPr>
          <p:cNvPr id="3" name="Content Placeholder 2">
            <a:extLst>
              <a:ext uri="{FF2B5EF4-FFF2-40B4-BE49-F238E27FC236}">
                <a16:creationId xmlns:a16="http://schemas.microsoft.com/office/drawing/2014/main" xmlns="" id="{9D8D008D-2DA3-43B7-BD36-4FA6302169E1}"/>
              </a:ext>
            </a:extLst>
          </p:cNvPr>
          <p:cNvSpPr>
            <a:spLocks noGrp="1"/>
          </p:cNvSpPr>
          <p:nvPr>
            <p:ph idx="1"/>
          </p:nvPr>
        </p:nvSpPr>
        <p:spPr/>
        <p:txBody>
          <a:bodyPr>
            <a:normAutofit fontScale="92500" lnSpcReduction="10000"/>
          </a:bodyPr>
          <a:lstStyle/>
          <a:p>
            <a:r>
              <a:rPr lang="en-US" sz="2600" b="1" dirty="0"/>
              <a:t>How do I determine if my organization is eligible for general operating support?</a:t>
            </a:r>
          </a:p>
          <a:p>
            <a:r>
              <a:rPr lang="en-US" sz="2600" dirty="0"/>
              <a:t>While there is no pre-determined percentage for “bulk,”  consider the following:</a:t>
            </a:r>
          </a:p>
          <a:p>
            <a:pPr lvl="1"/>
            <a:r>
              <a:rPr lang="en-US" sz="2600" dirty="0"/>
              <a:t>Does your mission statement explicitly address African-American farmers?</a:t>
            </a:r>
          </a:p>
          <a:p>
            <a:pPr lvl="1"/>
            <a:r>
              <a:rPr lang="en-US" sz="2600" dirty="0"/>
              <a:t>Was your organization founded to provide agricultural, business assistance, and/or advocacy services for African-American farmers and/or ranchers? </a:t>
            </a:r>
          </a:p>
          <a:p>
            <a:pPr lvl="1"/>
            <a:r>
              <a:rPr lang="en-US" sz="2600" dirty="0"/>
              <a:t>Are African-American farmers and/or ranchers the majority of your organization’s constituency? </a:t>
            </a:r>
          </a:p>
          <a:p>
            <a:pPr lvl="1"/>
            <a:r>
              <a:rPr lang="en-US" sz="2600" dirty="0"/>
              <a:t>Do agricultural, business assistance, and/or advocacy services make up most of your organization’s program budget? </a:t>
            </a:r>
          </a:p>
        </p:txBody>
      </p:sp>
    </p:spTree>
    <p:extLst>
      <p:ext uri="{BB962C8B-B14F-4D97-AF65-F5344CB8AC3E}">
        <p14:creationId xmlns:p14="http://schemas.microsoft.com/office/powerpoint/2010/main" val="1454700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9DBE5B-0444-47AC-9384-1F32F113D4E5}"/>
              </a:ext>
            </a:extLst>
          </p:cNvPr>
          <p:cNvSpPr>
            <a:spLocks noGrp="1"/>
          </p:cNvSpPr>
          <p:nvPr>
            <p:ph type="title"/>
          </p:nvPr>
        </p:nvSpPr>
        <p:spPr/>
        <p:txBody>
          <a:bodyPr/>
          <a:lstStyle/>
          <a:p>
            <a:r>
              <a:rPr lang="en-US" dirty="0"/>
              <a:t>What is the maximum recommended general operating support request?</a:t>
            </a:r>
          </a:p>
        </p:txBody>
      </p:sp>
      <p:sp>
        <p:nvSpPr>
          <p:cNvPr id="3" name="Content Placeholder 2">
            <a:extLst>
              <a:ext uri="{FF2B5EF4-FFF2-40B4-BE49-F238E27FC236}">
                <a16:creationId xmlns:a16="http://schemas.microsoft.com/office/drawing/2014/main" xmlns="" id="{8D641473-F38F-4169-A252-23D97135DDB8}"/>
              </a:ext>
            </a:extLst>
          </p:cNvPr>
          <p:cNvSpPr>
            <a:spLocks noGrp="1"/>
          </p:cNvSpPr>
          <p:nvPr>
            <p:ph idx="1"/>
          </p:nvPr>
        </p:nvSpPr>
        <p:spPr/>
        <p:txBody>
          <a:bodyPr>
            <a:normAutofit/>
          </a:bodyPr>
          <a:lstStyle/>
          <a:p>
            <a:pPr marL="0" indent="0">
              <a:buNone/>
            </a:pPr>
            <a:endParaRPr lang="en-US" dirty="0"/>
          </a:p>
          <a:p>
            <a:r>
              <a:rPr lang="en-US" sz="2400" b="1" dirty="0"/>
              <a:t>General Operating Support</a:t>
            </a:r>
          </a:p>
          <a:p>
            <a:pPr lvl="1"/>
            <a:r>
              <a:rPr lang="en-US" sz="2800" dirty="0"/>
              <a:t>$</a:t>
            </a:r>
            <a:r>
              <a:rPr lang="en-US" sz="2400" dirty="0"/>
              <a:t> Request ≤ (annual operating budget/3) x # years in grant term</a:t>
            </a:r>
          </a:p>
          <a:p>
            <a:pPr lvl="1"/>
            <a:r>
              <a:rPr lang="en-US" sz="2400" dirty="0"/>
              <a:t>For example, if an applicant/sponsored organization has an annual operating budget of $600,000, the maximum recommended funding request for each year would be $200,000, for a total of $400,000 over a two-year grant term.</a:t>
            </a:r>
          </a:p>
        </p:txBody>
      </p:sp>
    </p:spTree>
    <p:extLst>
      <p:ext uri="{BB962C8B-B14F-4D97-AF65-F5344CB8AC3E}">
        <p14:creationId xmlns:p14="http://schemas.microsoft.com/office/powerpoint/2010/main" val="1288512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9DBE5B-0444-47AC-9384-1F32F113D4E5}"/>
              </a:ext>
            </a:extLst>
          </p:cNvPr>
          <p:cNvSpPr>
            <a:spLocks noGrp="1"/>
          </p:cNvSpPr>
          <p:nvPr>
            <p:ph type="title"/>
          </p:nvPr>
        </p:nvSpPr>
        <p:spPr/>
        <p:txBody>
          <a:bodyPr/>
          <a:lstStyle/>
          <a:p>
            <a:r>
              <a:rPr lang="en-US" dirty="0"/>
              <a:t>What is the maximum recommended project support request?</a:t>
            </a:r>
          </a:p>
        </p:txBody>
      </p:sp>
      <p:sp>
        <p:nvSpPr>
          <p:cNvPr id="3" name="Content Placeholder 2">
            <a:extLst>
              <a:ext uri="{FF2B5EF4-FFF2-40B4-BE49-F238E27FC236}">
                <a16:creationId xmlns:a16="http://schemas.microsoft.com/office/drawing/2014/main" xmlns="" id="{8D641473-F38F-4169-A252-23D97135DDB8}"/>
              </a:ext>
            </a:extLst>
          </p:cNvPr>
          <p:cNvSpPr>
            <a:spLocks noGrp="1"/>
          </p:cNvSpPr>
          <p:nvPr>
            <p:ph idx="1"/>
          </p:nvPr>
        </p:nvSpPr>
        <p:spPr/>
        <p:txBody>
          <a:bodyPr>
            <a:normAutofit/>
          </a:bodyPr>
          <a:lstStyle/>
          <a:p>
            <a:r>
              <a:rPr lang="en-US" sz="2400" b="1" dirty="0"/>
              <a:t>Project Support</a:t>
            </a:r>
          </a:p>
          <a:p>
            <a:pPr lvl="1"/>
            <a:r>
              <a:rPr lang="en-US" sz="2400" dirty="0"/>
              <a:t>$ Request ≤ (project budget/3) x # years in grant term</a:t>
            </a:r>
          </a:p>
          <a:p>
            <a:pPr lvl="1"/>
            <a:r>
              <a:rPr lang="en-US" sz="2400" dirty="0"/>
              <a:t>For example, if a project budget is $60,000 annually, the maximum recommended funding request for each year would be $20,000, for a total of $40,000 over a two-year grant term.</a:t>
            </a:r>
          </a:p>
        </p:txBody>
      </p:sp>
    </p:spTree>
    <p:extLst>
      <p:ext uri="{BB962C8B-B14F-4D97-AF65-F5344CB8AC3E}">
        <p14:creationId xmlns:p14="http://schemas.microsoft.com/office/powerpoint/2010/main" val="1441021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41AF53-787A-44E2-995B-E3930DC97BF7}"/>
              </a:ext>
            </a:extLst>
          </p:cNvPr>
          <p:cNvSpPr>
            <a:spLocks noGrp="1"/>
          </p:cNvSpPr>
          <p:nvPr>
            <p:ph type="title"/>
          </p:nvPr>
        </p:nvSpPr>
        <p:spPr/>
        <p:txBody>
          <a:bodyPr/>
          <a:lstStyle/>
          <a:p>
            <a:r>
              <a:rPr lang="en-US" dirty="0"/>
              <a:t>The Completed Proposal</a:t>
            </a:r>
          </a:p>
        </p:txBody>
      </p:sp>
      <p:sp>
        <p:nvSpPr>
          <p:cNvPr id="3" name="Content Placeholder 2">
            <a:extLst>
              <a:ext uri="{FF2B5EF4-FFF2-40B4-BE49-F238E27FC236}">
                <a16:creationId xmlns:a16="http://schemas.microsoft.com/office/drawing/2014/main" xmlns="" id="{DAF404C1-1768-40CA-9927-C06063917495}"/>
              </a:ext>
            </a:extLst>
          </p:cNvPr>
          <p:cNvSpPr>
            <a:spLocks noGrp="1"/>
          </p:cNvSpPr>
          <p:nvPr>
            <p:ph idx="1"/>
          </p:nvPr>
        </p:nvSpPr>
        <p:spPr/>
        <p:txBody>
          <a:bodyPr/>
          <a:lstStyle/>
          <a:p>
            <a:r>
              <a:rPr lang="en-US" sz="2400" dirty="0"/>
              <a:t>A completed proposal includes:</a:t>
            </a:r>
          </a:p>
          <a:p>
            <a:pPr lvl="1"/>
            <a:r>
              <a:rPr lang="en-US" sz="2400" dirty="0"/>
              <a:t>A signed Cover Sheet and completed Application submitted together</a:t>
            </a:r>
          </a:p>
          <a:p>
            <a:pPr lvl="1"/>
            <a:r>
              <a:rPr lang="en-US" sz="2400" dirty="0"/>
              <a:t>Required attachments</a:t>
            </a:r>
          </a:p>
          <a:p>
            <a:pPr lvl="2"/>
            <a:endParaRPr lang="en-US" dirty="0"/>
          </a:p>
        </p:txBody>
      </p:sp>
    </p:spTree>
    <p:extLst>
      <p:ext uri="{BB962C8B-B14F-4D97-AF65-F5344CB8AC3E}">
        <p14:creationId xmlns:p14="http://schemas.microsoft.com/office/powerpoint/2010/main" val="2544072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737D5-C49C-4252-8A0B-CA4492BF7E2F}"/>
              </a:ext>
            </a:extLst>
          </p:cNvPr>
          <p:cNvSpPr>
            <a:spLocks noGrp="1"/>
          </p:cNvSpPr>
          <p:nvPr>
            <p:ph type="title"/>
          </p:nvPr>
        </p:nvSpPr>
        <p:spPr/>
        <p:txBody>
          <a:bodyPr/>
          <a:lstStyle/>
          <a:p>
            <a:r>
              <a:rPr lang="en-US" dirty="0"/>
              <a:t>The Cover Sheet</a:t>
            </a:r>
          </a:p>
        </p:txBody>
      </p:sp>
      <p:sp>
        <p:nvSpPr>
          <p:cNvPr id="3" name="Content Placeholder 2">
            <a:extLst>
              <a:ext uri="{FF2B5EF4-FFF2-40B4-BE49-F238E27FC236}">
                <a16:creationId xmlns:a16="http://schemas.microsoft.com/office/drawing/2014/main" xmlns="" id="{342EEDCD-7FFF-4A8E-B7A7-E3F70B436DE4}"/>
              </a:ext>
            </a:extLst>
          </p:cNvPr>
          <p:cNvSpPr>
            <a:spLocks noGrp="1"/>
          </p:cNvSpPr>
          <p:nvPr>
            <p:ph idx="1"/>
          </p:nvPr>
        </p:nvSpPr>
        <p:spPr/>
        <p:txBody>
          <a:bodyPr>
            <a:normAutofit/>
          </a:bodyPr>
          <a:lstStyle/>
          <a:p>
            <a:r>
              <a:rPr lang="en-US" sz="2400" dirty="0"/>
              <a:t>Found in Part I of the video</a:t>
            </a:r>
          </a:p>
          <a:p>
            <a:r>
              <a:rPr lang="en-US" sz="2400" dirty="0"/>
              <a:t>If the applicant organization has 501(c)(3) status, the Cover Sheet must be signed by a person authorized to sign on behalf of the applicant organization (CEO, President, Executive Director, etc.)</a:t>
            </a:r>
          </a:p>
          <a:p>
            <a:r>
              <a:rPr lang="en-US" sz="2400" dirty="0"/>
              <a:t> If an organization does not have 501(c)(3) status, but has a fiscal sponsor with 501(c)(3) status, the Cover Sheet must be completed and authorized by the fiscal sponsor.</a:t>
            </a:r>
          </a:p>
        </p:txBody>
      </p:sp>
    </p:spTree>
    <p:extLst>
      <p:ext uri="{BB962C8B-B14F-4D97-AF65-F5344CB8AC3E}">
        <p14:creationId xmlns:p14="http://schemas.microsoft.com/office/powerpoint/2010/main" val="554121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737D5-C49C-4252-8A0B-CA4492BF7E2F}"/>
              </a:ext>
            </a:extLst>
          </p:cNvPr>
          <p:cNvSpPr>
            <a:spLocks noGrp="1"/>
          </p:cNvSpPr>
          <p:nvPr>
            <p:ph type="title"/>
          </p:nvPr>
        </p:nvSpPr>
        <p:spPr/>
        <p:txBody>
          <a:bodyPr/>
          <a:lstStyle/>
          <a:p>
            <a:r>
              <a:rPr lang="en-US" dirty="0"/>
              <a:t>The Application</a:t>
            </a:r>
          </a:p>
        </p:txBody>
      </p:sp>
      <p:sp>
        <p:nvSpPr>
          <p:cNvPr id="3" name="Content Placeholder 2">
            <a:extLst>
              <a:ext uri="{FF2B5EF4-FFF2-40B4-BE49-F238E27FC236}">
                <a16:creationId xmlns:a16="http://schemas.microsoft.com/office/drawing/2014/main" xmlns="" id="{342EEDCD-7FFF-4A8E-B7A7-E3F70B436DE4}"/>
              </a:ext>
            </a:extLst>
          </p:cNvPr>
          <p:cNvSpPr>
            <a:spLocks noGrp="1"/>
          </p:cNvSpPr>
          <p:nvPr>
            <p:ph idx="1"/>
          </p:nvPr>
        </p:nvSpPr>
        <p:spPr/>
        <p:txBody>
          <a:bodyPr>
            <a:normAutofit/>
          </a:bodyPr>
          <a:lstStyle/>
          <a:p>
            <a:r>
              <a:rPr lang="en-US" sz="2400" dirty="0"/>
              <a:t>Found in Part I of the video. Continued in Part II.</a:t>
            </a:r>
          </a:p>
          <a:p>
            <a:r>
              <a:rPr lang="en-US" sz="2400" dirty="0"/>
              <a:t>The Application is to be filled out from the perspective of the applicant or sponsored organization that is carrying out the work</a:t>
            </a:r>
          </a:p>
          <a:p>
            <a:r>
              <a:rPr lang="en-US" sz="2400" dirty="0"/>
              <a:t>Word counts are included for guidance and not for strict adherence – you may have slightly more or less text. </a:t>
            </a:r>
          </a:p>
          <a:p>
            <a:endParaRPr lang="en-US" sz="2800" dirty="0"/>
          </a:p>
        </p:txBody>
      </p:sp>
    </p:spTree>
    <p:extLst>
      <p:ext uri="{BB962C8B-B14F-4D97-AF65-F5344CB8AC3E}">
        <p14:creationId xmlns:p14="http://schemas.microsoft.com/office/powerpoint/2010/main" val="507929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F88385-94A2-4CEA-9386-B7135E121BD0}"/>
              </a:ext>
            </a:extLst>
          </p:cNvPr>
          <p:cNvSpPr>
            <a:spLocks noGrp="1"/>
          </p:cNvSpPr>
          <p:nvPr>
            <p:ph type="title"/>
          </p:nvPr>
        </p:nvSpPr>
        <p:spPr/>
        <p:txBody>
          <a:bodyPr/>
          <a:lstStyle/>
          <a:p>
            <a:r>
              <a:rPr lang="en-US" dirty="0"/>
              <a:t>Required Attachments</a:t>
            </a:r>
          </a:p>
        </p:txBody>
      </p:sp>
      <p:sp>
        <p:nvSpPr>
          <p:cNvPr id="3" name="Content Placeholder 2">
            <a:extLst>
              <a:ext uri="{FF2B5EF4-FFF2-40B4-BE49-F238E27FC236}">
                <a16:creationId xmlns:a16="http://schemas.microsoft.com/office/drawing/2014/main" xmlns="" id="{CDE5275C-29B8-408C-9212-6DE8BFA2714B}"/>
              </a:ext>
            </a:extLst>
          </p:cNvPr>
          <p:cNvSpPr>
            <a:spLocks noGrp="1"/>
          </p:cNvSpPr>
          <p:nvPr>
            <p:ph idx="1"/>
          </p:nvPr>
        </p:nvSpPr>
        <p:spPr/>
        <p:txBody>
          <a:bodyPr>
            <a:normAutofit/>
          </a:bodyPr>
          <a:lstStyle/>
          <a:p>
            <a:r>
              <a:rPr lang="en-US" sz="2800" dirty="0"/>
              <a:t>Found in Part II of the video.</a:t>
            </a:r>
          </a:p>
        </p:txBody>
      </p:sp>
    </p:spTree>
    <p:extLst>
      <p:ext uri="{BB962C8B-B14F-4D97-AF65-F5344CB8AC3E}">
        <p14:creationId xmlns:p14="http://schemas.microsoft.com/office/powerpoint/2010/main" val="167648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F90FD4-954E-4980-A8D8-69280E64E67D}"/>
              </a:ext>
            </a:extLst>
          </p:cNvPr>
          <p:cNvSpPr>
            <a:spLocks noGrp="1"/>
          </p:cNvSpPr>
          <p:nvPr>
            <p:ph type="title"/>
          </p:nvPr>
        </p:nvSpPr>
        <p:spPr/>
        <p:txBody>
          <a:bodyPr/>
          <a:lstStyle/>
          <a:p>
            <a:r>
              <a:rPr lang="en-US" dirty="0"/>
              <a:t>Outline of Webinar</a:t>
            </a:r>
          </a:p>
        </p:txBody>
      </p:sp>
      <p:sp>
        <p:nvSpPr>
          <p:cNvPr id="3" name="Content Placeholder 2">
            <a:extLst>
              <a:ext uri="{FF2B5EF4-FFF2-40B4-BE49-F238E27FC236}">
                <a16:creationId xmlns:a16="http://schemas.microsoft.com/office/drawing/2014/main" xmlns="" id="{E927EF59-18CF-4CEA-819D-D3BB3DF45A11}"/>
              </a:ext>
            </a:extLst>
          </p:cNvPr>
          <p:cNvSpPr>
            <a:spLocks noGrp="1"/>
          </p:cNvSpPr>
          <p:nvPr>
            <p:ph idx="1"/>
          </p:nvPr>
        </p:nvSpPr>
        <p:spPr/>
        <p:txBody>
          <a:bodyPr>
            <a:normAutofit fontScale="92500" lnSpcReduction="10000"/>
          </a:bodyPr>
          <a:lstStyle/>
          <a:p>
            <a:r>
              <a:rPr lang="en-US" sz="2800" dirty="0"/>
              <a:t>Webinar Overview</a:t>
            </a:r>
          </a:p>
          <a:p>
            <a:r>
              <a:rPr lang="en-US" sz="2800" dirty="0"/>
              <a:t>Introduction to Parties</a:t>
            </a:r>
          </a:p>
          <a:p>
            <a:r>
              <a:rPr lang="en-US" sz="2800" dirty="0"/>
              <a:t>Overview of BFDL Cy Pres Funds</a:t>
            </a:r>
          </a:p>
          <a:p>
            <a:r>
              <a:rPr lang="en-US" sz="2800" dirty="0"/>
              <a:t>Timeline</a:t>
            </a:r>
          </a:p>
          <a:p>
            <a:r>
              <a:rPr lang="en-US" sz="2800" dirty="0"/>
              <a:t>Eligibility Requirements</a:t>
            </a:r>
          </a:p>
          <a:p>
            <a:r>
              <a:rPr lang="en-US" sz="2800" dirty="0"/>
              <a:t>Types of Funding Requests</a:t>
            </a:r>
          </a:p>
          <a:p>
            <a:r>
              <a:rPr lang="en-US" sz="2800" dirty="0"/>
              <a:t>The Completed Proposal</a:t>
            </a:r>
          </a:p>
          <a:p>
            <a:r>
              <a:rPr lang="en-US" sz="2800" dirty="0"/>
              <a:t>The Cover Sheet and Application</a:t>
            </a:r>
          </a:p>
          <a:p>
            <a:r>
              <a:rPr lang="en-US" sz="2800" dirty="0"/>
              <a:t>Attachments</a:t>
            </a:r>
          </a:p>
          <a:p>
            <a:r>
              <a:rPr lang="en-US" sz="2800" dirty="0"/>
              <a:t>The Optional Visioning Document</a:t>
            </a:r>
          </a:p>
          <a:p>
            <a:r>
              <a:rPr lang="en-US" sz="2800" dirty="0"/>
              <a:t>Questions</a:t>
            </a:r>
          </a:p>
        </p:txBody>
      </p:sp>
    </p:spTree>
    <p:extLst>
      <p:ext uri="{BB962C8B-B14F-4D97-AF65-F5344CB8AC3E}">
        <p14:creationId xmlns:p14="http://schemas.microsoft.com/office/powerpoint/2010/main" val="671248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5471DB-DD85-4580-BA35-AE0C6C34C769}"/>
              </a:ext>
            </a:extLst>
          </p:cNvPr>
          <p:cNvSpPr>
            <a:spLocks noGrp="1"/>
          </p:cNvSpPr>
          <p:nvPr>
            <p:ph type="title"/>
          </p:nvPr>
        </p:nvSpPr>
        <p:spPr/>
        <p:txBody>
          <a:bodyPr/>
          <a:lstStyle/>
          <a:p>
            <a:r>
              <a:rPr lang="en-US" dirty="0"/>
              <a:t>Submission Information</a:t>
            </a:r>
          </a:p>
        </p:txBody>
      </p:sp>
      <p:sp>
        <p:nvSpPr>
          <p:cNvPr id="3" name="Content Placeholder 2">
            <a:extLst>
              <a:ext uri="{FF2B5EF4-FFF2-40B4-BE49-F238E27FC236}">
                <a16:creationId xmlns:a16="http://schemas.microsoft.com/office/drawing/2014/main" xmlns="" id="{155E839F-ADE8-4EF8-840C-579B3AE17C2A}"/>
              </a:ext>
            </a:extLst>
          </p:cNvPr>
          <p:cNvSpPr>
            <a:spLocks noGrp="1"/>
          </p:cNvSpPr>
          <p:nvPr>
            <p:ph idx="1"/>
          </p:nvPr>
        </p:nvSpPr>
        <p:spPr/>
        <p:txBody>
          <a:bodyPr>
            <a:normAutofit/>
          </a:bodyPr>
          <a:lstStyle/>
          <a:p>
            <a:r>
              <a:rPr lang="en-US" sz="2400" dirty="0"/>
              <a:t>Please DO NOT mail a hard copy of your Cover Sheet or Application. </a:t>
            </a:r>
          </a:p>
          <a:p>
            <a:r>
              <a:rPr lang="en-US" sz="2400" dirty="0"/>
              <a:t>Email as a PDF to:  </a:t>
            </a:r>
            <a:r>
              <a:rPr lang="en-US" sz="2400" u="sng" dirty="0">
                <a:hlinkClick r:id="rId2"/>
              </a:rPr>
              <a:t>Submissions@BlackFarmerCyPres.com</a:t>
            </a:r>
            <a:r>
              <a:rPr lang="en-US" sz="2400" dirty="0"/>
              <a:t> </a:t>
            </a:r>
          </a:p>
          <a:p>
            <a:pPr lvl="1"/>
            <a:r>
              <a:rPr lang="en-US" sz="2200" dirty="0"/>
              <a:t>SUBJ: Org A Proposal</a:t>
            </a:r>
          </a:p>
          <a:p>
            <a:r>
              <a:rPr lang="en-US" sz="2400" dirty="0"/>
              <a:t>Please attach all electronic copies of required attachments: </a:t>
            </a:r>
          </a:p>
          <a:p>
            <a:pPr lvl="1"/>
            <a:r>
              <a:rPr lang="en-US" sz="2400" dirty="0" err="1"/>
              <a:t>OrgA</a:t>
            </a:r>
            <a:r>
              <a:rPr lang="en-US" sz="2400" dirty="0"/>
              <a:t> IRS Letter.PDF</a:t>
            </a:r>
          </a:p>
          <a:p>
            <a:pPr lvl="1"/>
            <a:r>
              <a:rPr lang="en-US" sz="2400" dirty="0" err="1"/>
              <a:t>OrgA</a:t>
            </a:r>
            <a:r>
              <a:rPr lang="en-US" sz="2400" dirty="0"/>
              <a:t> 2017 Budget.PDF</a:t>
            </a:r>
          </a:p>
          <a:p>
            <a:pPr lvl="1"/>
            <a:r>
              <a:rPr lang="en-US" sz="2400" dirty="0"/>
              <a:t>Org A Annual Report.PDF</a:t>
            </a:r>
          </a:p>
          <a:p>
            <a:r>
              <a:rPr lang="en-US" sz="2400" dirty="0"/>
              <a:t>All materials must be received by 11:59 p.m. Eastern Time on Friday, September 29, 2017. </a:t>
            </a:r>
          </a:p>
        </p:txBody>
      </p:sp>
    </p:spTree>
    <p:extLst>
      <p:ext uri="{BB962C8B-B14F-4D97-AF65-F5344CB8AC3E}">
        <p14:creationId xmlns:p14="http://schemas.microsoft.com/office/powerpoint/2010/main" val="1068238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5471DB-DD85-4580-BA35-AE0C6C34C769}"/>
              </a:ext>
            </a:extLst>
          </p:cNvPr>
          <p:cNvSpPr>
            <a:spLocks noGrp="1"/>
          </p:cNvSpPr>
          <p:nvPr>
            <p:ph type="title"/>
          </p:nvPr>
        </p:nvSpPr>
        <p:spPr/>
        <p:txBody>
          <a:bodyPr/>
          <a:lstStyle/>
          <a:p>
            <a:r>
              <a:rPr lang="en-US" dirty="0"/>
              <a:t>Submission Information</a:t>
            </a:r>
          </a:p>
        </p:txBody>
      </p:sp>
      <p:sp>
        <p:nvSpPr>
          <p:cNvPr id="3" name="Content Placeholder 2">
            <a:extLst>
              <a:ext uri="{FF2B5EF4-FFF2-40B4-BE49-F238E27FC236}">
                <a16:creationId xmlns:a16="http://schemas.microsoft.com/office/drawing/2014/main" xmlns="" id="{155E839F-ADE8-4EF8-840C-579B3AE17C2A}"/>
              </a:ext>
            </a:extLst>
          </p:cNvPr>
          <p:cNvSpPr>
            <a:spLocks noGrp="1"/>
          </p:cNvSpPr>
          <p:nvPr>
            <p:ph idx="1"/>
          </p:nvPr>
        </p:nvSpPr>
        <p:spPr/>
        <p:txBody>
          <a:bodyPr>
            <a:normAutofit/>
          </a:bodyPr>
          <a:lstStyle/>
          <a:p>
            <a:r>
              <a:rPr lang="en-US" sz="2400" dirty="0"/>
              <a:t>If you If you are unable to create electronic copies of required attachments, you may mail paper copies to the address provided under the Proposal Submission Details of the Application. Be sure to enclose a cover memo so that mailed attachments can be connected to your emailed Cover Letter and Application.</a:t>
            </a:r>
          </a:p>
          <a:p>
            <a:r>
              <a:rPr lang="en-US" sz="2400" dirty="0"/>
              <a:t>You will receive an email confirmation that your proposal is complete within 10 business days of the receipt of all required materials.</a:t>
            </a:r>
          </a:p>
          <a:p>
            <a:endParaRPr lang="en-US" sz="2400" dirty="0"/>
          </a:p>
        </p:txBody>
      </p:sp>
    </p:spTree>
    <p:extLst>
      <p:ext uri="{BB962C8B-B14F-4D97-AF65-F5344CB8AC3E}">
        <p14:creationId xmlns:p14="http://schemas.microsoft.com/office/powerpoint/2010/main" val="3875438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EB6F85-4C00-43F0-AD24-4A6424617E78}"/>
              </a:ext>
            </a:extLst>
          </p:cNvPr>
          <p:cNvSpPr>
            <a:spLocks noGrp="1"/>
          </p:cNvSpPr>
          <p:nvPr>
            <p:ph type="title"/>
          </p:nvPr>
        </p:nvSpPr>
        <p:spPr/>
        <p:txBody>
          <a:bodyPr/>
          <a:lstStyle/>
          <a:p>
            <a:r>
              <a:rPr lang="en-US" dirty="0"/>
              <a:t>The Optional Visioning Document</a:t>
            </a:r>
          </a:p>
        </p:txBody>
      </p:sp>
      <p:sp>
        <p:nvSpPr>
          <p:cNvPr id="3" name="Content Placeholder 2">
            <a:extLst>
              <a:ext uri="{FF2B5EF4-FFF2-40B4-BE49-F238E27FC236}">
                <a16:creationId xmlns:a16="http://schemas.microsoft.com/office/drawing/2014/main" xmlns="" id="{4E060EB5-21CF-4759-845C-32217AF54B3E}"/>
              </a:ext>
            </a:extLst>
          </p:cNvPr>
          <p:cNvSpPr>
            <a:spLocks noGrp="1"/>
          </p:cNvSpPr>
          <p:nvPr>
            <p:ph idx="1"/>
          </p:nvPr>
        </p:nvSpPr>
        <p:spPr/>
        <p:txBody>
          <a:bodyPr>
            <a:normAutofit/>
          </a:bodyPr>
          <a:lstStyle/>
          <a:p>
            <a:pPr lvl="0"/>
            <a:r>
              <a:rPr lang="en-US" sz="2400" dirty="0"/>
              <a:t>Found in Part II of the video</a:t>
            </a:r>
          </a:p>
          <a:p>
            <a:pPr lvl="0"/>
            <a:endParaRPr lang="en-US" dirty="0"/>
          </a:p>
        </p:txBody>
      </p:sp>
    </p:spTree>
    <p:extLst>
      <p:ext uri="{BB962C8B-B14F-4D97-AF65-F5344CB8AC3E}">
        <p14:creationId xmlns:p14="http://schemas.microsoft.com/office/powerpoint/2010/main" val="2062380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EB6F85-4C00-43F0-AD24-4A6424617E7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xmlns="" id="{4E060EB5-21CF-4759-845C-32217AF54B3E}"/>
              </a:ext>
            </a:extLst>
          </p:cNvPr>
          <p:cNvSpPr>
            <a:spLocks noGrp="1"/>
          </p:cNvSpPr>
          <p:nvPr>
            <p:ph idx="1"/>
          </p:nvPr>
        </p:nvSpPr>
        <p:spPr/>
        <p:txBody>
          <a:bodyPr>
            <a:normAutofit/>
          </a:bodyPr>
          <a:lstStyle/>
          <a:p>
            <a:pPr lvl="0"/>
            <a:r>
              <a:rPr lang="en-US" sz="2400" dirty="0"/>
              <a:t>Review online materials, including the RFP Overview and FAQ document </a:t>
            </a:r>
          </a:p>
          <a:p>
            <a:pPr lvl="0"/>
            <a:r>
              <a:rPr lang="en-US" sz="2400" dirty="0"/>
              <a:t>If questions still remain, you can contact the Cy Pres Grants Team at </a:t>
            </a:r>
            <a:r>
              <a:rPr lang="en-US" sz="2400" dirty="0">
                <a:hlinkClick r:id="rId2"/>
              </a:rPr>
              <a:t>Administrator@BlackFarmerCyPres.com</a:t>
            </a:r>
            <a:r>
              <a:rPr lang="en-US" sz="2400" dirty="0"/>
              <a:t> or by calling 617-229-6483</a:t>
            </a:r>
          </a:p>
        </p:txBody>
      </p:sp>
    </p:spTree>
    <p:extLst>
      <p:ext uri="{BB962C8B-B14F-4D97-AF65-F5344CB8AC3E}">
        <p14:creationId xmlns:p14="http://schemas.microsoft.com/office/powerpoint/2010/main" val="367843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EB89E0-AA00-47BC-99C4-39D7A45161D0}"/>
              </a:ext>
            </a:extLst>
          </p:cNvPr>
          <p:cNvSpPr>
            <a:spLocks noGrp="1"/>
          </p:cNvSpPr>
          <p:nvPr>
            <p:ph type="title"/>
          </p:nvPr>
        </p:nvSpPr>
        <p:spPr/>
        <p:txBody>
          <a:bodyPr/>
          <a:lstStyle/>
          <a:p>
            <a:r>
              <a:rPr lang="en-US" dirty="0"/>
              <a:t>Webinar Overview</a:t>
            </a:r>
          </a:p>
        </p:txBody>
      </p:sp>
      <p:sp>
        <p:nvSpPr>
          <p:cNvPr id="3" name="Content Placeholder 2">
            <a:extLst>
              <a:ext uri="{FF2B5EF4-FFF2-40B4-BE49-F238E27FC236}">
                <a16:creationId xmlns:a16="http://schemas.microsoft.com/office/drawing/2014/main" xmlns="" id="{599FCF15-473C-47C1-B3DA-FBE5C1F52429}"/>
              </a:ext>
            </a:extLst>
          </p:cNvPr>
          <p:cNvSpPr>
            <a:spLocks noGrp="1"/>
          </p:cNvSpPr>
          <p:nvPr>
            <p:ph idx="1"/>
          </p:nvPr>
        </p:nvSpPr>
        <p:spPr/>
        <p:txBody>
          <a:bodyPr>
            <a:normAutofit/>
          </a:bodyPr>
          <a:lstStyle/>
          <a:p>
            <a:r>
              <a:rPr lang="en-US" sz="2400" dirty="0"/>
              <a:t>The webinar was recorded and edited for clarity regarding fiscal sponsorships. It can be watched at the following links:</a:t>
            </a:r>
          </a:p>
          <a:p>
            <a:pPr lvl="1"/>
            <a:r>
              <a:rPr lang="en-US" sz="2400" dirty="0"/>
              <a:t>Part I: </a:t>
            </a:r>
            <a:r>
              <a:rPr lang="en-US" sz="2400" dirty="0">
                <a:hlinkClick r:id="rId2"/>
              </a:rPr>
              <a:t>https://youtu.be/sboSWUsUpzs</a:t>
            </a:r>
            <a:endParaRPr lang="en-US" sz="2400" dirty="0"/>
          </a:p>
          <a:p>
            <a:pPr lvl="1"/>
            <a:r>
              <a:rPr lang="en-US" sz="2400" dirty="0"/>
              <a:t>Part II: </a:t>
            </a:r>
            <a:r>
              <a:rPr lang="en-US" sz="2400" dirty="0">
                <a:hlinkClick r:id="rId3"/>
              </a:rPr>
              <a:t>https://youtu.be/9TsGDdTLVX8</a:t>
            </a:r>
            <a:endParaRPr lang="en-US" sz="2400" dirty="0"/>
          </a:p>
        </p:txBody>
      </p:sp>
    </p:spTree>
    <p:extLst>
      <p:ext uri="{BB962C8B-B14F-4D97-AF65-F5344CB8AC3E}">
        <p14:creationId xmlns:p14="http://schemas.microsoft.com/office/powerpoint/2010/main" val="241294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EB89E0-AA00-47BC-99C4-39D7A45161D0}"/>
              </a:ext>
            </a:extLst>
          </p:cNvPr>
          <p:cNvSpPr>
            <a:spLocks noGrp="1"/>
          </p:cNvSpPr>
          <p:nvPr>
            <p:ph type="title"/>
          </p:nvPr>
        </p:nvSpPr>
        <p:spPr/>
        <p:txBody>
          <a:bodyPr/>
          <a:lstStyle/>
          <a:p>
            <a:r>
              <a:rPr lang="en-US" dirty="0"/>
              <a:t>Webinar Overview</a:t>
            </a:r>
          </a:p>
        </p:txBody>
      </p:sp>
      <p:sp>
        <p:nvSpPr>
          <p:cNvPr id="3" name="Content Placeholder 2">
            <a:extLst>
              <a:ext uri="{FF2B5EF4-FFF2-40B4-BE49-F238E27FC236}">
                <a16:creationId xmlns:a16="http://schemas.microsoft.com/office/drawing/2014/main" xmlns="" id="{599FCF15-473C-47C1-B3DA-FBE5C1F52429}"/>
              </a:ext>
            </a:extLst>
          </p:cNvPr>
          <p:cNvSpPr>
            <a:spLocks noGrp="1"/>
          </p:cNvSpPr>
          <p:nvPr>
            <p:ph idx="1"/>
          </p:nvPr>
        </p:nvSpPr>
        <p:spPr/>
        <p:txBody>
          <a:bodyPr>
            <a:normAutofit/>
          </a:bodyPr>
          <a:lstStyle/>
          <a:p>
            <a:r>
              <a:rPr lang="en-US" sz="2400" dirty="0"/>
              <a:t>The following documents can be found at </a:t>
            </a:r>
            <a:r>
              <a:rPr lang="en-US" sz="2400" dirty="0">
                <a:hlinkClick r:id="rId2"/>
              </a:rPr>
              <a:t>www.blackfarmercase.com/CyPres.aspx</a:t>
            </a:r>
            <a:endParaRPr lang="en-US" sz="2400" dirty="0"/>
          </a:p>
          <a:p>
            <a:pPr lvl="1"/>
            <a:r>
              <a:rPr lang="en-US" u="sng" dirty="0">
                <a:hlinkClick r:id="rId3" invalidUrl="https://www.blackfarmercase.com/Documents/Cy Press/Phase I Grants Request For Proposals Overview.pdf"/>
              </a:rPr>
              <a:t>Cy Pres Phase I Grants Request for Proposals Overview</a:t>
            </a:r>
            <a:endParaRPr lang="en-US" u="sng" dirty="0"/>
          </a:p>
          <a:p>
            <a:pPr lvl="1"/>
            <a:r>
              <a:rPr lang="en-US" u="sng" dirty="0">
                <a:hlinkClick r:id="rId4" invalidUrl="https://www.blackfarmercase.com/Documents/Cy Press/Phase I Grants FAQs.pdf"/>
              </a:rPr>
              <a:t>Frequently Asked Questions</a:t>
            </a:r>
            <a:endParaRPr lang="en-US" dirty="0"/>
          </a:p>
          <a:p>
            <a:pPr lvl="1"/>
            <a:r>
              <a:rPr lang="en-US" u="sng" dirty="0">
                <a:hlinkClick r:id="rId5" invalidUrl="https://www.blackfarmercase.com/Documents/Cy Press/Conflict of Interest Policy.pdf"/>
              </a:rPr>
              <a:t>Conflict of Interest Policy</a:t>
            </a:r>
            <a:endParaRPr lang="en-US" dirty="0"/>
          </a:p>
          <a:p>
            <a:pPr lvl="1"/>
            <a:r>
              <a:rPr lang="en-US" u="sng" dirty="0">
                <a:hlinkClick r:id="rId6" invalidUrl="https://www.blackfarmercase.com/Documents/Cy Press/Announcement.pdf"/>
              </a:rPr>
              <a:t>BFDL Cy Pres Fund Announcement</a:t>
            </a:r>
            <a:endParaRPr lang="en-US" dirty="0"/>
          </a:p>
          <a:p>
            <a:pPr lvl="1"/>
            <a:r>
              <a:rPr lang="en-US" u="sng" dirty="0">
                <a:hlinkClick r:id="rId7" invalidUrl="https://www.blackfarmercase.com/Documents/Cy Press/Phase I Grants Contact Information.pdf"/>
              </a:rPr>
              <a:t>Contact Information</a:t>
            </a:r>
            <a:endParaRPr lang="en-US" sz="2000" u="sng" dirty="0"/>
          </a:p>
          <a:p>
            <a:pPr lvl="1"/>
            <a:r>
              <a:rPr lang="en-US" u="sng" dirty="0">
                <a:hlinkClick r:id="rId8" invalidUrl="https://www.blackfarmercase.com/Documents/Cy Press/Phase I Grants Cover Sheet .docx"/>
              </a:rPr>
              <a:t>Cy Pres Phase I Grant Proposal Cover Sheet</a:t>
            </a:r>
            <a:endParaRPr lang="en-US" dirty="0"/>
          </a:p>
          <a:p>
            <a:pPr lvl="1"/>
            <a:r>
              <a:rPr lang="en-US" u="sng" dirty="0">
                <a:hlinkClick r:id="rId9" invalidUrl="https://www.blackfarmercase.com/Documents/Cy Press/Phase I Grant Application.docx"/>
              </a:rPr>
              <a:t>Cy Pres Phase I Grant Proposal Application</a:t>
            </a:r>
            <a:endParaRPr lang="en-US" dirty="0"/>
          </a:p>
          <a:p>
            <a:pPr lvl="1"/>
            <a:r>
              <a:rPr lang="en-US" u="sng" dirty="0">
                <a:hlinkClick r:id="rId10" invalidUrl="https://www.blackfarmercase.com/Documents/Cy Press/Fund Visioning Document.docx"/>
              </a:rPr>
              <a:t>Cy Pres Phase II Visioning Document (optional)</a:t>
            </a:r>
            <a:endParaRPr lang="en-US" sz="2400" dirty="0"/>
          </a:p>
          <a:p>
            <a:r>
              <a:rPr lang="en-US" sz="2400" dirty="0"/>
              <a:t>If you have any questions specific to your organization, please contact the Cy Pres Grants Team at </a:t>
            </a:r>
            <a:r>
              <a:rPr lang="en-US" sz="2400" dirty="0">
                <a:hlinkClick r:id="rId11"/>
              </a:rPr>
              <a:t>administrator@blackfarmercypres.com</a:t>
            </a:r>
            <a:r>
              <a:rPr lang="en-US" sz="2400" dirty="0"/>
              <a:t> or by calling 617-229-6483</a:t>
            </a:r>
            <a:endParaRPr lang="en-US" sz="2200" dirty="0"/>
          </a:p>
        </p:txBody>
      </p:sp>
    </p:spTree>
    <p:extLst>
      <p:ext uri="{BB962C8B-B14F-4D97-AF65-F5344CB8AC3E}">
        <p14:creationId xmlns:p14="http://schemas.microsoft.com/office/powerpoint/2010/main" val="2700056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AE7F5-8073-490D-ADBC-BAC4ECFDA2C8}"/>
              </a:ext>
            </a:extLst>
          </p:cNvPr>
          <p:cNvSpPr>
            <a:spLocks noGrp="1"/>
          </p:cNvSpPr>
          <p:nvPr>
            <p:ph type="title"/>
          </p:nvPr>
        </p:nvSpPr>
        <p:spPr/>
        <p:txBody>
          <a:bodyPr/>
          <a:lstStyle/>
          <a:p>
            <a:r>
              <a:rPr lang="en-US" dirty="0"/>
              <a:t>Introduction to Parties</a:t>
            </a:r>
          </a:p>
        </p:txBody>
      </p:sp>
      <p:sp>
        <p:nvSpPr>
          <p:cNvPr id="3" name="Content Placeholder 2">
            <a:extLst>
              <a:ext uri="{FF2B5EF4-FFF2-40B4-BE49-F238E27FC236}">
                <a16:creationId xmlns:a16="http://schemas.microsoft.com/office/drawing/2014/main" xmlns="" id="{8F1F6B71-C434-4422-AF84-E9F33E12A134}"/>
              </a:ext>
            </a:extLst>
          </p:cNvPr>
          <p:cNvSpPr>
            <a:spLocks noGrp="1"/>
          </p:cNvSpPr>
          <p:nvPr>
            <p:ph idx="1"/>
          </p:nvPr>
        </p:nvSpPr>
        <p:spPr/>
        <p:txBody>
          <a:bodyPr>
            <a:normAutofit/>
          </a:bodyPr>
          <a:lstStyle/>
          <a:p>
            <a:r>
              <a:rPr lang="en-US" sz="2400" dirty="0"/>
              <a:t>The U.S. District Court for the District of Columbia approved the Settlement and has ultimate responsibility for the approval of all BFDL Cy Pres Grants.</a:t>
            </a:r>
          </a:p>
          <a:p>
            <a:r>
              <a:rPr lang="en-US" sz="2400" dirty="0"/>
              <a:t>Lead Class Counsel has represented the Plaintiff Class throughout the litigation. They will make funding recommendations to the Court and assure compliance. </a:t>
            </a:r>
          </a:p>
          <a:p>
            <a:r>
              <a:rPr lang="en-US" sz="2400" dirty="0"/>
              <a:t>Lead Class Counsel has engaged Farm Aid as technical consultant and advisor. Farm Aid has not and will not receive any Cy Pres Funds. Under the direction of Lead Class Counsel, Farm Aid is responsible for helping design the RFP process, collecting and processing all proposals, communications with applicants, review of proposals, monitoring of awards, and record keeping.</a:t>
            </a:r>
          </a:p>
        </p:txBody>
      </p:sp>
    </p:spTree>
    <p:extLst>
      <p:ext uri="{BB962C8B-B14F-4D97-AF65-F5344CB8AC3E}">
        <p14:creationId xmlns:p14="http://schemas.microsoft.com/office/powerpoint/2010/main" val="1786780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55CFD5-CEC3-46C9-B5E4-04F7420C579D}"/>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xmlns="" id="{B951B71B-650C-4496-B828-4470F8B64FEA}"/>
              </a:ext>
            </a:extLst>
          </p:cNvPr>
          <p:cNvSpPr>
            <a:spLocks noGrp="1"/>
          </p:cNvSpPr>
          <p:nvPr>
            <p:ph idx="1"/>
          </p:nvPr>
        </p:nvSpPr>
        <p:spPr/>
        <p:txBody>
          <a:bodyPr>
            <a:normAutofit fontScale="92500" lnSpcReduction="10000"/>
          </a:bodyPr>
          <a:lstStyle/>
          <a:p>
            <a:r>
              <a:rPr lang="en-US" sz="2400" b="1" dirty="0">
                <a:hlinkClick r:id="rId2"/>
              </a:rPr>
              <a:t>BFDL Cy Pres Funds</a:t>
            </a:r>
            <a:endParaRPr lang="en-US" sz="2400" b="1" dirty="0"/>
          </a:p>
          <a:p>
            <a:pPr lvl="1"/>
            <a:r>
              <a:rPr lang="en-US" sz="2400" dirty="0"/>
              <a:t>Funds remaining from the Consolidated Case Settlement following the final deadline for successful claimants to cash their settlement checks.</a:t>
            </a:r>
          </a:p>
          <a:p>
            <a:pPr lvl="1"/>
            <a:r>
              <a:rPr lang="en-US" sz="2400" dirty="0"/>
              <a:t>~ $12 million dollars  for distribution to eligible Cy Pres Beneficiaries</a:t>
            </a:r>
          </a:p>
          <a:p>
            <a:r>
              <a:rPr lang="en-US" sz="2400" b="1" dirty="0">
                <a:hlinkClick r:id="rId2"/>
              </a:rPr>
              <a:t>Eligible Cy Pres Funds Beneficiaries per the Settlement Agreement </a:t>
            </a:r>
            <a:endParaRPr lang="en-US" sz="2400" b="1" dirty="0"/>
          </a:p>
          <a:p>
            <a:pPr lvl="1"/>
            <a:r>
              <a:rPr lang="en-US" sz="2400" dirty="0"/>
              <a:t>Tax exempt nonprofit organization, other than a law firm, legal services entity, or educational institution, providing agricultural, business assistance, and/or advocacy services, including assistance under Pigford and the Consolidated Case, for African-American farmers and/or ranchers.</a:t>
            </a:r>
          </a:p>
          <a:p>
            <a:r>
              <a:rPr lang="en-US" sz="2600" dirty="0"/>
              <a:t>Lead Class Counsel expect to recommend that these funds be distributed in two phases.</a:t>
            </a:r>
          </a:p>
        </p:txBody>
      </p:sp>
    </p:spTree>
    <p:extLst>
      <p:ext uri="{BB962C8B-B14F-4D97-AF65-F5344CB8AC3E}">
        <p14:creationId xmlns:p14="http://schemas.microsoft.com/office/powerpoint/2010/main" val="180066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2C4F8-0AE9-46D5-AC7D-492FEA84FD66}"/>
              </a:ext>
            </a:extLst>
          </p:cNvPr>
          <p:cNvSpPr>
            <a:spLocks noGrp="1"/>
          </p:cNvSpPr>
          <p:nvPr>
            <p:ph type="title"/>
          </p:nvPr>
        </p:nvSpPr>
        <p:spPr/>
        <p:txBody>
          <a:bodyPr/>
          <a:lstStyle/>
          <a:p>
            <a:r>
              <a:rPr lang="en-US" dirty="0"/>
              <a:t>Cy Pres         Phase I Grants</a:t>
            </a:r>
          </a:p>
        </p:txBody>
      </p:sp>
      <p:sp>
        <p:nvSpPr>
          <p:cNvPr id="3" name="Content Placeholder 2">
            <a:extLst>
              <a:ext uri="{FF2B5EF4-FFF2-40B4-BE49-F238E27FC236}">
                <a16:creationId xmlns:a16="http://schemas.microsoft.com/office/drawing/2014/main" xmlns="" id="{29E0AA81-C402-47FF-BDE9-122A4D95C3DC}"/>
              </a:ext>
            </a:extLst>
          </p:cNvPr>
          <p:cNvSpPr>
            <a:spLocks noGrp="1"/>
          </p:cNvSpPr>
          <p:nvPr>
            <p:ph idx="1"/>
          </p:nvPr>
        </p:nvSpPr>
        <p:spPr/>
        <p:txBody>
          <a:bodyPr/>
          <a:lstStyle/>
          <a:p>
            <a:r>
              <a:rPr lang="en-US" sz="2400" dirty="0"/>
              <a:t>Lead Class Counsel expect that Cy Pres Phase I Grants will represent 1/3 or  ~ $4 million of the total BFDL Cy Pres Funds. </a:t>
            </a:r>
          </a:p>
          <a:p>
            <a:r>
              <a:rPr lang="en-US" sz="2400" dirty="0"/>
              <a:t>Cy Pres Phase I Grants are intended to stabilize and/or grow the capacity of eligible organizations.</a:t>
            </a:r>
          </a:p>
          <a:p>
            <a:r>
              <a:rPr lang="en-US" sz="2400" dirty="0"/>
              <a:t>The Request for Proposals for Cy Pres Phase I Grants is now open and will close September 29, 2017.</a:t>
            </a:r>
          </a:p>
          <a:p>
            <a:r>
              <a:rPr lang="en-US" sz="2400" dirty="0"/>
              <a:t>Lead Class Counsel hope that the Court will award Phase I Grants by the end of 2017 or very early in 2018.</a:t>
            </a:r>
          </a:p>
        </p:txBody>
      </p:sp>
    </p:spTree>
    <p:extLst>
      <p:ext uri="{BB962C8B-B14F-4D97-AF65-F5344CB8AC3E}">
        <p14:creationId xmlns:p14="http://schemas.microsoft.com/office/powerpoint/2010/main" val="4182776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52A54F-5D6D-4F7C-9DD7-F748DC3CB5EF}"/>
              </a:ext>
            </a:extLst>
          </p:cNvPr>
          <p:cNvSpPr>
            <a:spLocks noGrp="1"/>
          </p:cNvSpPr>
          <p:nvPr>
            <p:ph type="title"/>
          </p:nvPr>
        </p:nvSpPr>
        <p:spPr/>
        <p:txBody>
          <a:bodyPr/>
          <a:lstStyle/>
          <a:p>
            <a:r>
              <a:rPr lang="en-US" dirty="0"/>
              <a:t>Cy Pres    Phase II Grants</a:t>
            </a:r>
          </a:p>
        </p:txBody>
      </p:sp>
      <p:sp>
        <p:nvSpPr>
          <p:cNvPr id="3" name="Content Placeholder 2">
            <a:extLst>
              <a:ext uri="{FF2B5EF4-FFF2-40B4-BE49-F238E27FC236}">
                <a16:creationId xmlns:a16="http://schemas.microsoft.com/office/drawing/2014/main" xmlns="" id="{FBB0C635-8DC0-4BA5-87C3-5A10FA8FA0CC}"/>
              </a:ext>
            </a:extLst>
          </p:cNvPr>
          <p:cNvSpPr>
            <a:spLocks noGrp="1"/>
          </p:cNvSpPr>
          <p:nvPr>
            <p:ph idx="1"/>
          </p:nvPr>
        </p:nvSpPr>
        <p:spPr/>
        <p:txBody>
          <a:bodyPr>
            <a:normAutofit fontScale="92500" lnSpcReduction="20000"/>
          </a:bodyPr>
          <a:lstStyle/>
          <a:p>
            <a:r>
              <a:rPr lang="en-US" sz="2600" dirty="0"/>
              <a:t>Lead Class Counsel expect to recommend to the U.S. District Court that the remaining  ~$8 million dollars of the Cy Pres Funds be disbursed through Cy Pres Phase II Grants </a:t>
            </a:r>
          </a:p>
          <a:p>
            <a:r>
              <a:rPr lang="en-US" sz="2600" dirty="0"/>
              <a:t>The process and any specific eligibility requirements or priorities for Cy Pres Phase II Grants have not yet been determined. Lead Class Counsel expect to engage the African-American agricultural community and its allies to shape the funding strategy.</a:t>
            </a:r>
          </a:p>
          <a:p>
            <a:r>
              <a:rPr lang="en-US" sz="2600" dirty="0"/>
              <a:t>Nonprofit organizations will need to demonstrate  that they are eligible Cy Pres Beneficiaries per the Settlement Agreement.</a:t>
            </a:r>
          </a:p>
          <a:p>
            <a:r>
              <a:rPr lang="en-US" sz="2600" dirty="0"/>
              <a:t>If you are interested in contributing to the strategic approach of Cy Pres Phase II Grants, you are invited to complete and submit the </a:t>
            </a:r>
            <a:r>
              <a:rPr lang="en-US" sz="2600" dirty="0">
                <a:hlinkClick r:id="rId2" invalidUrl="https://www.blackfarmercase.com/Documents/Cy Press/Fund Visioning Document.docx"/>
              </a:rPr>
              <a:t>Cy Pres Phase II Visioning Document</a:t>
            </a:r>
            <a:r>
              <a:rPr lang="en-US" sz="2600" dirty="0"/>
              <a:t> to </a:t>
            </a:r>
            <a:r>
              <a:rPr lang="en-US" sz="2600" dirty="0">
                <a:hlinkClick r:id="rId3"/>
              </a:rPr>
              <a:t>Submissions@BlackFarmerCyPres.com</a:t>
            </a:r>
            <a:endParaRPr lang="en-US" sz="2600" dirty="0"/>
          </a:p>
        </p:txBody>
      </p:sp>
    </p:spTree>
    <p:extLst>
      <p:ext uri="{BB962C8B-B14F-4D97-AF65-F5344CB8AC3E}">
        <p14:creationId xmlns:p14="http://schemas.microsoft.com/office/powerpoint/2010/main" val="4282289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F065D0-B84C-409C-ABDF-23C6E7FD8FB0}"/>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xmlns="" id="{C58BABCE-102D-48A3-A565-9FAC202E8EE0}"/>
              </a:ext>
            </a:extLst>
          </p:cNvPr>
          <p:cNvSpPr>
            <a:spLocks noGrp="1"/>
          </p:cNvSpPr>
          <p:nvPr>
            <p:ph idx="1"/>
          </p:nvPr>
        </p:nvSpPr>
        <p:spPr>
          <a:xfrm>
            <a:off x="3869268" y="877078"/>
            <a:ext cx="7315200" cy="5340931"/>
          </a:xfrm>
        </p:spPr>
        <p:txBody>
          <a:bodyPr>
            <a:normAutofit lnSpcReduction="10000"/>
          </a:bodyPr>
          <a:lstStyle/>
          <a:p>
            <a:r>
              <a:rPr lang="en-US" sz="2400" dirty="0"/>
              <a:t>The RFP for Cy Pres Phase I Grants opened on Monday July 31, 2017</a:t>
            </a:r>
          </a:p>
          <a:p>
            <a:r>
              <a:rPr lang="en-US" sz="2400" dirty="0"/>
              <a:t>Proposals are due before 11:59 pm Eastern Time on Friday, September 29, 2017.</a:t>
            </a:r>
          </a:p>
          <a:p>
            <a:r>
              <a:rPr lang="en-US" sz="2400" dirty="0"/>
              <a:t>The Cy Pres Grants Team may contact applicants with questions regarding their proposals between October 23 and November 3, 2017.</a:t>
            </a:r>
          </a:p>
          <a:p>
            <a:r>
              <a:rPr lang="en-US" sz="2400" dirty="0"/>
              <a:t>Lead Class Counsel hope to recommend that Cy Pres Phase I Grant recipients be approved by the end of 2017.</a:t>
            </a:r>
          </a:p>
          <a:p>
            <a:r>
              <a:rPr lang="en-US" sz="2400" dirty="0"/>
              <a:t>A community convening to inform Cy Pres Phase II is anticipated to take place in early 2018. If you are interested in participating, </a:t>
            </a:r>
            <a:r>
              <a:rPr lang="en-US" sz="2400" dirty="0">
                <a:hlinkClick r:id="rId2" invalidUrl="https://www.blackfarmercase.com/Documents/Cy Press/Fund Visioning Document.docx"/>
              </a:rPr>
              <a:t>we invite you to complete the Cy Pres Phase II Visioning Document at </a:t>
            </a:r>
            <a:r>
              <a:rPr lang="en-US" sz="2400" dirty="0">
                <a:hlinkClick r:id="rId3"/>
              </a:rPr>
              <a:t>www.blackfarmercase.com/CyPres.aspx</a:t>
            </a:r>
            <a:endParaRPr lang="en-US" sz="2400" dirty="0"/>
          </a:p>
        </p:txBody>
      </p:sp>
    </p:spTree>
    <p:extLst>
      <p:ext uri="{BB962C8B-B14F-4D97-AF65-F5344CB8AC3E}">
        <p14:creationId xmlns:p14="http://schemas.microsoft.com/office/powerpoint/2010/main" val="3708426229"/>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1891</TotalTime>
  <Words>1590</Words>
  <Application>Microsoft Office PowerPoint</Application>
  <PresentationFormat>Widescreen</PresentationFormat>
  <Paragraphs>123</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Corbel</vt:lpstr>
      <vt:lpstr>Wingdings 2</vt:lpstr>
      <vt:lpstr>Frame</vt:lpstr>
      <vt:lpstr>Black Farmers Discrimination Litigation Cy Pres Phase I Grants – Technical Assistance Webinar</vt:lpstr>
      <vt:lpstr>Outline of Webinar</vt:lpstr>
      <vt:lpstr>Webinar Overview</vt:lpstr>
      <vt:lpstr>Webinar Overview</vt:lpstr>
      <vt:lpstr>Introduction to Parties</vt:lpstr>
      <vt:lpstr>Overview</vt:lpstr>
      <vt:lpstr>Cy Pres         Phase I Grants</vt:lpstr>
      <vt:lpstr>Cy Pres    Phase II Grants</vt:lpstr>
      <vt:lpstr>Timeline</vt:lpstr>
      <vt:lpstr>Eligibility Requirements</vt:lpstr>
      <vt:lpstr>Types of Funding Requests</vt:lpstr>
      <vt:lpstr>Types of Funding Requests</vt:lpstr>
      <vt:lpstr>Types of Funding Requests</vt:lpstr>
      <vt:lpstr>What is the maximum recommended general operating support request?</vt:lpstr>
      <vt:lpstr>What is the maximum recommended project support request?</vt:lpstr>
      <vt:lpstr>The Completed Proposal</vt:lpstr>
      <vt:lpstr>The Cover Sheet</vt:lpstr>
      <vt:lpstr>The Application</vt:lpstr>
      <vt:lpstr>Required Attachments</vt:lpstr>
      <vt:lpstr>Submission Information</vt:lpstr>
      <vt:lpstr>Submission Information</vt:lpstr>
      <vt:lpstr>The Optional Visioning Document</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Farmers Discrimination Litigation Cy Pres Phase I Grants – Technical Assistance Webinar</dc:title>
  <dc:creator>Sylvia Stewart</dc:creator>
  <cp:lastModifiedBy>Quick, Abigail</cp:lastModifiedBy>
  <cp:revision>37</cp:revision>
  <dcterms:created xsi:type="dcterms:W3CDTF">2017-08-01T15:23:06Z</dcterms:created>
  <dcterms:modified xsi:type="dcterms:W3CDTF">2017-08-25T19:23:37Z</dcterms:modified>
</cp:coreProperties>
</file>